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9" r:id="rId2"/>
    <p:sldId id="261" r:id="rId3"/>
    <p:sldId id="264" r:id="rId4"/>
    <p:sldId id="263" r:id="rId5"/>
    <p:sldId id="260" r:id="rId6"/>
    <p:sldId id="262" r:id="rId7"/>
    <p:sldId id="256" r:id="rId8"/>
    <p:sldId id="257" r:id="rId9"/>
    <p:sldId id="258" r:id="rId10"/>
    <p:sldId id="266" r:id="rId11"/>
    <p:sldId id="271" r:id="rId12"/>
    <p:sldId id="265" r:id="rId13"/>
    <p:sldId id="273" r:id="rId14"/>
    <p:sldId id="276" r:id="rId15"/>
    <p:sldId id="277" r:id="rId16"/>
    <p:sldId id="278" r:id="rId17"/>
    <p:sldId id="286" r:id="rId18"/>
    <p:sldId id="287" r:id="rId19"/>
    <p:sldId id="284" r:id="rId20"/>
    <p:sldId id="279" r:id="rId21"/>
    <p:sldId id="282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1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16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67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40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38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683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03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125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9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567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443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69DE0-7479-4A03-85AB-E6DD598946A9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F17DF-E4CB-4AE5-9384-CE8D9697FA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443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9242" y="138545"/>
            <a:ext cx="5599610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Nicolaus Copernicus  </a:t>
            </a:r>
            <a:endParaRPr lang="en-IN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anose="04040505050A02020702" pitchFamily="82" charset="0"/>
            </a:endParaRPr>
          </a:p>
          <a:p>
            <a:pPr algn="ctr"/>
            <a:r>
              <a:rPr lang="en-IN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19</a:t>
            </a:r>
            <a:r>
              <a:rPr lang="en-IN" sz="2400" baseline="30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th</a:t>
            </a:r>
            <a:r>
              <a:rPr lang="en-IN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Feb 1473 – 24</a:t>
            </a:r>
            <a:r>
              <a:rPr lang="en-IN" sz="2400" baseline="30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th</a:t>
            </a:r>
            <a:r>
              <a:rPr lang="en-IN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May-1543</a:t>
            </a:r>
            <a:endParaRPr lang="en-IN" sz="24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527" y="1277318"/>
            <a:ext cx="70242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Comic Sans MS" panose="030F0702030302020204" pitchFamily="66" charset="0"/>
              </a:rPr>
              <a:t>Renaissance era </a:t>
            </a:r>
            <a:r>
              <a:rPr lang="en-IN" sz="2800" u="sng" dirty="0" smtClean="0">
                <a:latin typeface="Comic Sans MS" panose="030F0702030302020204" pitchFamily="66" charset="0"/>
              </a:rPr>
              <a:t>Mathematician and Astronomer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Comic Sans MS" panose="030F0702030302020204" pitchFamily="66" charset="0"/>
              </a:rPr>
              <a:t>Early life 19</a:t>
            </a:r>
            <a:r>
              <a:rPr lang="en-IN" sz="2800" baseline="30000" dirty="0" smtClean="0">
                <a:latin typeface="Comic Sans MS" panose="030F0702030302020204" pitchFamily="66" charset="0"/>
              </a:rPr>
              <a:t>th</a:t>
            </a:r>
            <a:r>
              <a:rPr lang="en-IN" sz="2800" dirty="0" smtClean="0">
                <a:latin typeface="Comic Sans MS" panose="030F0702030302020204" pitchFamily="66" charset="0"/>
              </a:rPr>
              <a:t> Feb. 1473 in Torun city in Poland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Comic Sans MS" panose="030F0702030302020204" pitchFamily="66" charset="0"/>
              </a:rPr>
              <a:t>Father Nicolaus was merchant of </a:t>
            </a:r>
            <a:r>
              <a:rPr lang="en-IN" sz="2800" dirty="0" err="1" smtClean="0">
                <a:latin typeface="Comic Sans MS" panose="030F0702030302020204" pitchFamily="66" charset="0"/>
              </a:rPr>
              <a:t>Crasow</a:t>
            </a:r>
            <a:r>
              <a:rPr lang="en-IN" sz="2800" dirty="0" smtClean="0">
                <a:latin typeface="Comic Sans MS" panose="030F0702030302020204" pitchFamily="66" charset="0"/>
              </a:rPr>
              <a:t> and migrated to </a:t>
            </a:r>
            <a:r>
              <a:rPr lang="en-IN" sz="2800" dirty="0" err="1" smtClean="0">
                <a:latin typeface="Comic Sans MS" panose="030F0702030302020204" pitchFamily="66" charset="0"/>
              </a:rPr>
              <a:t>Torum</a:t>
            </a:r>
            <a:r>
              <a:rPr lang="en-IN" sz="2800" dirty="0" smtClean="0">
                <a:latin typeface="Comic Sans MS" panose="030F0702030302020204" pitchFamily="66" charset="0"/>
              </a:rPr>
              <a:t>. his mother Barbara </a:t>
            </a:r>
            <a:r>
              <a:rPr lang="en-IN" sz="2800" dirty="0" err="1" smtClean="0">
                <a:latin typeface="Comic Sans MS" panose="030F0702030302020204" pitchFamily="66" charset="0"/>
              </a:rPr>
              <a:t>Watzenrode</a:t>
            </a:r>
            <a:r>
              <a:rPr lang="en-IN" sz="2800" dirty="0" smtClean="0">
                <a:latin typeface="Comic Sans MS" panose="030F0702030302020204" pitchFamily="66" charset="0"/>
              </a:rPr>
              <a:t> from Germany.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Comic Sans MS" panose="030F0702030302020204" pitchFamily="66" charset="0"/>
              </a:rPr>
              <a:t>When he was in ten years old he lost his parents.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Comic Sans MS" panose="030F0702030302020204" pitchFamily="66" charset="0"/>
              </a:rPr>
              <a:t>he got his education with the support of </a:t>
            </a:r>
            <a:r>
              <a:rPr lang="en-IN" sz="2800" u="sng" dirty="0" smtClean="0">
                <a:latin typeface="Comic Sans MS" panose="030F0702030302020204" pitchFamily="66" charset="0"/>
              </a:rPr>
              <a:t>his uncle Lucas </a:t>
            </a:r>
            <a:r>
              <a:rPr lang="en-IN" sz="2800" u="sng" dirty="0" err="1" smtClean="0">
                <a:latin typeface="Comic Sans MS" panose="030F0702030302020204" pitchFamily="66" charset="0"/>
              </a:rPr>
              <a:t>Watzelrode</a:t>
            </a:r>
            <a:endParaRPr lang="en-IN" sz="2800" u="sng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852" y="1277318"/>
            <a:ext cx="4156364" cy="48437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217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975" y="1451495"/>
            <a:ext cx="118594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SzPct val="71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German Astronomer</a:t>
            </a:r>
          </a:p>
          <a:p>
            <a:pPr marL="571500" indent="-571500">
              <a:buSzPct val="71000"/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Mathematics professor in Austria (Graz)</a:t>
            </a:r>
          </a:p>
          <a:p>
            <a:pPr marL="571500" indent="-571500">
              <a:buSzPct val="71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astrologer</a:t>
            </a:r>
            <a:endParaRPr lang="en-IN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571500" indent="-571500">
              <a:buSzPct val="71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born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on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December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27, 1571 at Weil in </a:t>
            </a:r>
            <a:r>
              <a:rPr lang="en-IN" sz="36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Wurttenberg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Germany.</a:t>
            </a:r>
            <a:endParaRPr lang="en-IN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571500" indent="-571500">
              <a:buSzPct val="71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father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, Heinrich was a officer in the Duke of </a:t>
            </a:r>
            <a:r>
              <a:rPr lang="en-IN" sz="36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Wurttenberg's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army.</a:t>
            </a:r>
          </a:p>
          <a:p>
            <a:pPr marL="571500" indent="-571500">
              <a:buSzPct val="71000"/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his mother Catherine came from a noble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family</a:t>
            </a:r>
            <a:endParaRPr lang="en-IN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23707" y="140915"/>
            <a:ext cx="48974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800" dirty="0">
                <a:solidFill>
                  <a:srgbClr val="C00000"/>
                </a:solidFill>
                <a:latin typeface="Comic Sans MS" panose="030F0702030302020204" pitchFamily="66" charset="0"/>
              </a:rPr>
              <a:t>Johannes </a:t>
            </a:r>
            <a:r>
              <a:rPr lang="en-IN" sz="4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Kepler</a:t>
            </a:r>
          </a:p>
          <a:p>
            <a:pPr algn="ctr"/>
            <a:r>
              <a:rPr lang="en-IN" sz="4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IN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1571 - 1630 </a:t>
            </a:r>
            <a:endParaRPr lang="en-IN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7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" y="96982"/>
            <a:ext cx="11887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 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1588 he obtained his bachelor degree from University of Tubingen.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after his studies, he appointed as Mathematician and Astronomer in the School at Graz in Southern Austria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IN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Major Work</a:t>
            </a:r>
          </a:p>
          <a:p>
            <a:pPr marL="457200" indent="-457200">
              <a:buSzPct val="70000"/>
              <a:buFont typeface="Wingdings" panose="05000000000000000000" pitchFamily="2" charset="2"/>
              <a:buChar char="ü"/>
            </a:pPr>
            <a:r>
              <a:rPr lang="en-IN" sz="32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'</a:t>
            </a:r>
            <a:r>
              <a:rPr lang="en-IN" sz="3200" i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Mysterium</a:t>
            </a:r>
            <a:r>
              <a:rPr lang="en-IN" sz="32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200" i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Cosmographicum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' It is an astronomy book which published at Tubingen in 1596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SzPct val="70000"/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He was an assistant of </a:t>
            </a:r>
            <a:r>
              <a:rPr lang="en-IN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Tycho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Brahe when he was in Prague.</a:t>
            </a:r>
          </a:p>
          <a:p>
            <a:pPr marL="457200" indent="-457200">
              <a:buSzPct val="70000"/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after the death of </a:t>
            </a:r>
            <a:r>
              <a:rPr lang="en-IN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Tycho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, he carried his research work.</a:t>
            </a:r>
          </a:p>
          <a:p>
            <a:pPr marL="457200" indent="-457200">
              <a:buSzPct val="70000"/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Tyco Brahe's catalogue of stars was increased from 777 to 1000 by Kepler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en-IN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3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378" y="0"/>
            <a:ext cx="1181654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1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Law of Planetary </a:t>
            </a:r>
            <a:r>
              <a:rPr lang="en-IN" sz="3100" b="1" dirty="0">
                <a:solidFill>
                  <a:srgbClr val="00B0F0"/>
                </a:solidFill>
                <a:latin typeface="Comic Sans MS" panose="030F0702030302020204" pitchFamily="66" charset="0"/>
              </a:rPr>
              <a:t>M</a:t>
            </a:r>
            <a:r>
              <a:rPr lang="en-IN" sz="31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otion:</a:t>
            </a:r>
          </a:p>
          <a:p>
            <a:r>
              <a:rPr lang="en-IN" sz="31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 </a:t>
            </a:r>
            <a:r>
              <a:rPr lang="en-IN" sz="3100" dirty="0">
                <a:solidFill>
                  <a:srgbClr val="C00000"/>
                </a:solidFill>
                <a:latin typeface="Comic Sans MS" panose="030F0702030302020204" pitchFamily="66" charset="0"/>
              </a:rPr>
              <a:t>Law of Ellipses(1609</a:t>
            </a:r>
            <a:r>
              <a:rPr lang="en-IN" sz="31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endParaRPr lang="en-IN" sz="31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100" dirty="0">
                <a:solidFill>
                  <a:srgbClr val="002060"/>
                </a:solidFill>
                <a:latin typeface="Comic Sans MS" panose="030F0702030302020204" pitchFamily="66" charset="0"/>
              </a:rPr>
              <a:t>"every planet has an elliptical orbit with sun precisely at one </a:t>
            </a:r>
            <a:r>
              <a:rPr lang="en-IN" sz="3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focus“</a:t>
            </a:r>
          </a:p>
          <a:p>
            <a:r>
              <a:rPr lang="en-IN" sz="3100" dirty="0">
                <a:solidFill>
                  <a:srgbClr val="C00000"/>
                </a:solidFill>
                <a:latin typeface="Comic Sans MS" panose="030F0702030302020204" pitchFamily="66" charset="0"/>
              </a:rPr>
              <a:t>The Law of Equal </a:t>
            </a:r>
            <a:r>
              <a:rPr lang="en-IN" sz="31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Areas(1609)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100" dirty="0">
                <a:solidFill>
                  <a:srgbClr val="002060"/>
                </a:solidFill>
                <a:latin typeface="Comic Sans MS" panose="030F0702030302020204" pitchFamily="66" charset="0"/>
              </a:rPr>
              <a:t>The line joining a planet to the Sun cross over equal areas in equal intervals of time</a:t>
            </a:r>
            <a:endParaRPr lang="en-IN" sz="31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‘</a:t>
            </a:r>
            <a:r>
              <a:rPr lang="en-IN" sz="31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Optical Part of Astronomy</a:t>
            </a:r>
            <a:r>
              <a:rPr lang="en-IN" sz="3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’ (1604) dealt about ray of light.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</a:t>
            </a:r>
            <a:r>
              <a:rPr lang="en-IN" sz="3100" dirty="0">
                <a:solidFill>
                  <a:srgbClr val="002060"/>
                </a:solidFill>
                <a:latin typeface="Comic Sans MS" panose="030F0702030302020204" pitchFamily="66" charset="0"/>
              </a:rPr>
              <a:t>published his </a:t>
            </a:r>
            <a:r>
              <a:rPr lang="en-IN" sz="3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findings on astronomical </a:t>
            </a:r>
            <a:r>
              <a:rPr lang="en-IN" sz="3100" dirty="0">
                <a:solidFill>
                  <a:srgbClr val="002060"/>
                </a:solidFill>
                <a:latin typeface="Comic Sans MS" panose="030F0702030302020204" pitchFamily="66" charset="0"/>
              </a:rPr>
              <a:t>research</a:t>
            </a:r>
            <a:r>
              <a:rPr lang="en-IN" sz="3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100" dirty="0">
                <a:solidFill>
                  <a:srgbClr val="002060"/>
                </a:solidFill>
                <a:latin typeface="Comic Sans MS" panose="030F0702030302020204" pitchFamily="66" charset="0"/>
              </a:rPr>
              <a:t>in ‘</a:t>
            </a:r>
            <a:r>
              <a:rPr lang="en-IN" sz="31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Astronomia</a:t>
            </a:r>
            <a:r>
              <a:rPr lang="en-IN" sz="31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Nova’ </a:t>
            </a:r>
            <a:r>
              <a:rPr lang="en-IN" sz="3100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en-IN" sz="31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 </a:t>
            </a:r>
            <a:r>
              <a:rPr lang="en-IN" sz="3100" i="1" dirty="0">
                <a:solidFill>
                  <a:srgbClr val="002060"/>
                </a:solidFill>
                <a:latin typeface="Comic Sans MS" panose="030F0702030302020204" pitchFamily="66" charset="0"/>
              </a:rPr>
              <a:t>New </a:t>
            </a:r>
            <a:r>
              <a:rPr lang="en-IN" sz="31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Astronomy) in </a:t>
            </a:r>
            <a:r>
              <a:rPr lang="en-IN" sz="3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1609  </a:t>
            </a:r>
            <a:r>
              <a:rPr lang="en-IN" sz="3100" i="1" dirty="0">
                <a:solidFill>
                  <a:srgbClr val="002060"/>
                </a:solidFill>
                <a:latin typeface="Comic Sans MS" panose="030F0702030302020204" pitchFamily="66" charset="0"/>
              </a:rPr>
              <a:t>The Harmony of the </a:t>
            </a:r>
            <a:r>
              <a:rPr lang="en-IN" sz="31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World </a:t>
            </a:r>
            <a:r>
              <a:rPr lang="en-IN" sz="31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(1619)</a:t>
            </a:r>
            <a:endParaRPr lang="en-IN" sz="31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24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alil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89" y="387927"/>
            <a:ext cx="4172060" cy="557414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72146" y="202948"/>
            <a:ext cx="6096000" cy="12487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Galileo - </a:t>
            </a:r>
            <a:r>
              <a:rPr lang="en-IN" sz="4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Galiei</a:t>
            </a:r>
            <a:endParaRPr lang="en-IN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anose="04040505050A0202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15 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Feb 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1564 - 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en-IN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Jan 1642</a:t>
            </a:r>
            <a:endParaRPr lang="en-IN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981" y="1453068"/>
            <a:ext cx="7130473" cy="4162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Italian Astronomer </a:t>
            </a:r>
            <a:r>
              <a:rPr lang="en-IN" sz="3200" b="1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Mathematician</a:t>
            </a:r>
            <a:endParaRPr lang="en-IN" sz="3200" b="1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b="1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Initiated scientific revolution in Italy during 17th century.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‘Father </a:t>
            </a:r>
            <a:r>
              <a:rPr lang="en-IN" sz="3200" b="1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Modern 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Astronomy’</a:t>
            </a:r>
            <a:endParaRPr lang="en-IN" sz="3200" b="1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‘Father </a:t>
            </a:r>
            <a:r>
              <a:rPr lang="en-IN" sz="3200" b="1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Modern P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hysics’</a:t>
            </a:r>
            <a:endParaRPr lang="en-IN" sz="3200" b="1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‘Father </a:t>
            </a:r>
            <a:r>
              <a:rPr lang="en-IN" sz="3200" b="1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Science’</a:t>
            </a:r>
            <a:endParaRPr lang="en-IN" sz="3200" b="1" dirty="0">
              <a:solidFill>
                <a:srgbClr val="00206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66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7" y="152368"/>
            <a:ext cx="11901054" cy="663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Early </a:t>
            </a:r>
            <a:r>
              <a:rPr lang="en-IN" sz="36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Life and Education</a:t>
            </a:r>
            <a:endParaRPr lang="en-IN" sz="2800" b="1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Born on 15 </a:t>
            </a:r>
            <a:r>
              <a:rPr lang="en-IN" sz="36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Feb </a:t>
            </a:r>
            <a:r>
              <a:rPr lang="en-IN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1564 in the city of Pisa in Italy.</a:t>
            </a:r>
            <a:endParaRPr lang="en-IN" sz="28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His Father </a:t>
            </a:r>
            <a:r>
              <a:rPr lang="en-IN" sz="3600" dirty="0" err="1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Vincinzo</a:t>
            </a:r>
            <a:r>
              <a:rPr lang="en-IN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Galilei, a musician.</a:t>
            </a:r>
            <a:endParaRPr lang="en-IN" sz="28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Father wanted him to be a medical doctor.</a:t>
            </a:r>
            <a:endParaRPr lang="en-IN" sz="28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in 1581 he send him to University of Pisa to study about Medicine. </a:t>
            </a:r>
            <a:endParaRPr lang="en-IN" sz="28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he was more interested on Mathematics and Physical sciences.</a:t>
            </a:r>
            <a:endParaRPr lang="en-IN" sz="28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Due to financial difficulties, he left the university in 1585 before earning his degree.</a:t>
            </a:r>
            <a:endParaRPr lang="en-IN" sz="2800" dirty="0">
              <a:solidFill>
                <a:srgbClr val="0070C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710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18" y="888382"/>
            <a:ext cx="11984182" cy="4746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3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IN" sz="33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age of 25 he began to lecture on </a:t>
            </a:r>
            <a:r>
              <a:rPr lang="en-IN" sz="33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Mathematics </a:t>
            </a:r>
            <a:r>
              <a:rPr lang="en-IN" sz="33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at the University of </a:t>
            </a:r>
            <a:r>
              <a:rPr lang="en-IN" sz="33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Pisa in 1589.</a:t>
            </a:r>
            <a:endParaRPr lang="en-IN" sz="33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3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worked for 18 years as Lecturer and established himself as a Scientist and inventor.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3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disproved </a:t>
            </a:r>
            <a:r>
              <a:rPr lang="en-IN" sz="33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Aristotle's </a:t>
            </a:r>
            <a:r>
              <a:rPr lang="en-IN" sz="33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idea that different weights fall at different times.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33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</a:t>
            </a:r>
            <a:r>
              <a:rPr lang="en-IN" sz="33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theory of </a:t>
            </a:r>
            <a:r>
              <a:rPr lang="en-IN" sz="3300" dirty="0" err="1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Copernicaus's</a:t>
            </a:r>
            <a:r>
              <a:rPr lang="en-IN" sz="33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Heliocentric </a:t>
            </a:r>
            <a:r>
              <a:rPr lang="en-IN" sz="33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endParaRPr lang="en-IN" sz="33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68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73" y="918449"/>
            <a:ext cx="1181792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He elected to the ‘Academia </a:t>
            </a:r>
            <a:r>
              <a:rPr lang="en-IN" sz="3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dei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3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Lincei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’ the first true scientific society founded in 1603 in Rome.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His 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astronomical observation work of “Starry Messenger “published in </a:t>
            </a: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1610.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He disproved the theories of Aristotle’s moon to be a smooth and round ball, he discovered that it was rough and uneven shape</a:t>
            </a: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He was the first scientist who observed </a:t>
            </a: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sunspots.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He described an experimental method to measure the speed of light</a:t>
            </a: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en-IN" sz="3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255" y="154769"/>
            <a:ext cx="9507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His Contribution </a:t>
            </a:r>
            <a:r>
              <a:rPr lang="en-IN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towards </a:t>
            </a:r>
            <a:r>
              <a:rPr lang="e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Scientific </a:t>
            </a:r>
            <a:r>
              <a:rPr lang="en-IN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3550771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909" y="764416"/>
            <a:ext cx="1091738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in 1610 he was the first person to observe Saturn which had the rings.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in 1610 he discovered four satellites in orbit around Jupiter.  he named Lo, Europa, </a:t>
            </a:r>
            <a:r>
              <a:rPr lang="en-IN" sz="36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Callisto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and Ganymede.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was the first to discover that the moon was rough and uneven.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1632 his work </a:t>
            </a:r>
            <a:r>
              <a:rPr lang="en-IN" sz="3600" i="1" dirty="0">
                <a:solidFill>
                  <a:srgbClr val="002060"/>
                </a:solidFill>
                <a:latin typeface="Comic Sans MS" panose="030F0702030302020204" pitchFamily="66" charset="0"/>
              </a:rPr>
              <a:t>'Dialogue Concerning the Two Chief World Systems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' published. </a:t>
            </a:r>
            <a:endParaRPr lang="en-IN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68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4965" y="5955290"/>
            <a:ext cx="5670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r">
              <a:buFont typeface="Wingdings" panose="05000000000000000000" pitchFamily="2" charset="2"/>
              <a:buChar char="Ø"/>
            </a:pP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in 1624 he develops a first 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known microscope</a:t>
            </a:r>
            <a:r>
              <a:rPr lang="en-IN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en-IN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19" y="1946972"/>
            <a:ext cx="5101936" cy="3826452"/>
          </a:xfrm>
          <a:prstGeom prst="rect">
            <a:avLst/>
          </a:prstGeom>
        </p:spPr>
      </p:pic>
      <p:pic>
        <p:nvPicPr>
          <p:cNvPr id="4" name="Picture 2" descr="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54" y="715468"/>
            <a:ext cx="3789218" cy="496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79205" y="359693"/>
            <a:ext cx="1701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Sunspots</a:t>
            </a:r>
            <a:endParaRPr lang="en-IN" sz="28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32617" y="253803"/>
            <a:ext cx="1951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Microscope</a:t>
            </a:r>
            <a:r>
              <a:rPr lang="en-IN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en-IN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855519" y="1091777"/>
            <a:ext cx="5036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b="1" dirty="0" smtClean="0">
                <a:solidFill>
                  <a:srgbClr val="002060"/>
                </a:solidFill>
              </a:rPr>
              <a:t>In </a:t>
            </a:r>
            <a:r>
              <a:rPr lang="en-IN" b="1" dirty="0">
                <a:solidFill>
                  <a:srgbClr val="002060"/>
                </a:solidFill>
              </a:rPr>
              <a:t>1612 he observed the Sun through his telescope and </a:t>
            </a:r>
            <a:r>
              <a:rPr lang="en-IN" b="1" dirty="0" smtClean="0">
                <a:solidFill>
                  <a:srgbClr val="002060"/>
                </a:solidFill>
              </a:rPr>
              <a:t>find out </a:t>
            </a:r>
            <a:r>
              <a:rPr lang="en-IN" b="1" dirty="0">
                <a:solidFill>
                  <a:srgbClr val="002060"/>
                </a:solidFill>
              </a:rPr>
              <a:t>there was sunspots.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22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82" y="810003"/>
            <a:ext cx="11526982" cy="607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IN" sz="28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Jesent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Christoph </a:t>
            </a:r>
            <a:r>
              <a:rPr lang="en-IN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Scheiner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a </a:t>
            </a:r>
            <a:r>
              <a:rPr lang="en-IN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german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scientist he argued that, Galileo’s observation mistakenly noticed that Sunspots, it supposed to be tiny planets. But Galileo refused his comment.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It led to the opposition from the side of priests and professors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IN" sz="28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received many warning and threatening letters from the Catholic Church because he opposed geocentric theory and supported Heliocentric theory.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hence, 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Galileo 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was sent to prison and later on he lived under the house arrest under the care of the Arch Bishop of Siena, an old friend of Galileo.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28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4381" y="366762"/>
            <a:ext cx="4282134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Trouble with the Church</a:t>
            </a:r>
            <a:endParaRPr lang="en-IN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89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510" y="612293"/>
            <a:ext cx="1166552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Education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Comic Sans MS" panose="030F0702030302020204" pitchFamily="66" charset="0"/>
              </a:rPr>
              <a:t> he </a:t>
            </a:r>
            <a:r>
              <a:rPr lang="en-IN" sz="3200" dirty="0">
                <a:latin typeface="Comic Sans MS" panose="030F0702030302020204" pitchFamily="66" charset="0"/>
              </a:rPr>
              <a:t>studied </a:t>
            </a:r>
            <a:r>
              <a:rPr lang="en-IN" sz="3200" u="sng" dirty="0">
                <a:latin typeface="Comic Sans MS" panose="030F0702030302020204" pitchFamily="66" charset="0"/>
              </a:rPr>
              <a:t>Astronomy and Astrology </a:t>
            </a:r>
            <a:r>
              <a:rPr lang="en-IN" sz="3200" dirty="0">
                <a:latin typeface="Comic Sans MS" panose="030F0702030302020204" pitchFamily="66" charset="0"/>
              </a:rPr>
              <a:t>at </a:t>
            </a:r>
            <a:r>
              <a:rPr lang="en-IN" sz="3200" u="sng" dirty="0">
                <a:latin typeface="Comic Sans MS" panose="030F0702030302020204" pitchFamily="66" charset="0"/>
              </a:rPr>
              <a:t>University of Cracow</a:t>
            </a:r>
            <a:r>
              <a:rPr lang="en-IN" sz="3200" dirty="0">
                <a:latin typeface="Comic Sans MS" panose="030F0702030302020204" pitchFamily="66" charset="0"/>
              </a:rPr>
              <a:t>, in Poland from 1491-94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Comic Sans MS" panose="030F0702030302020204" pitchFamily="66" charset="0"/>
              </a:rPr>
              <a:t> he </a:t>
            </a:r>
            <a:r>
              <a:rPr lang="en-IN" sz="3200" dirty="0">
                <a:latin typeface="Comic Sans MS" panose="030F0702030302020204" pitchFamily="66" charset="0"/>
              </a:rPr>
              <a:t>went to </a:t>
            </a:r>
            <a:r>
              <a:rPr lang="en-IN" sz="3200" u="sng" dirty="0" smtClean="0">
                <a:latin typeface="Comic Sans MS" panose="030F0702030302020204" pitchFamily="66" charset="0"/>
              </a:rPr>
              <a:t>Italy </a:t>
            </a:r>
            <a:r>
              <a:rPr lang="en-IN" sz="3200" u="sng" dirty="0">
                <a:latin typeface="Comic Sans MS" panose="030F0702030302020204" pitchFamily="66" charset="0"/>
              </a:rPr>
              <a:t>for Medical Studies </a:t>
            </a:r>
            <a:r>
              <a:rPr lang="en-IN" sz="3200" dirty="0">
                <a:latin typeface="Comic Sans MS" panose="030F0702030302020204" pitchFamily="66" charset="0"/>
              </a:rPr>
              <a:t>in 1501 -03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Comic Sans MS" panose="030F0702030302020204" pitchFamily="66" charset="0"/>
              </a:rPr>
              <a:t> he received </a:t>
            </a:r>
            <a:r>
              <a:rPr lang="en-IN" sz="3200" u="sng" dirty="0" smtClean="0">
                <a:latin typeface="Comic Sans MS" panose="030F0702030302020204" pitchFamily="66" charset="0"/>
              </a:rPr>
              <a:t>Doctorate from </a:t>
            </a:r>
            <a:r>
              <a:rPr lang="en-IN" sz="3200" u="sng" dirty="0">
                <a:latin typeface="Comic Sans MS" panose="030F0702030302020204" pitchFamily="66" charset="0"/>
              </a:rPr>
              <a:t>University of Ferrara </a:t>
            </a:r>
            <a:r>
              <a:rPr lang="en-IN" sz="3200" dirty="0">
                <a:latin typeface="Comic Sans MS" panose="030F0702030302020204" pitchFamily="66" charset="0"/>
              </a:rPr>
              <a:t>in </a:t>
            </a:r>
            <a:r>
              <a:rPr lang="en-IN" sz="3200" u="sng" dirty="0">
                <a:latin typeface="Comic Sans MS" panose="030F0702030302020204" pitchFamily="66" charset="0"/>
              </a:rPr>
              <a:t>Italy </a:t>
            </a:r>
            <a:r>
              <a:rPr lang="en-IN" sz="3200" dirty="0">
                <a:latin typeface="Comic Sans MS" panose="030F0702030302020204" pitchFamily="66" charset="0"/>
              </a:rPr>
              <a:t>in May 1503.</a:t>
            </a:r>
          </a:p>
          <a:p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03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02524" y="5201441"/>
            <a:ext cx="6359237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400" dirty="0" smtClean="0">
                <a:latin typeface="Comic Sans MS" panose="030F0702030302020204" pitchFamily="66" charset="0"/>
              </a:rPr>
              <a:t>In </a:t>
            </a:r>
            <a:r>
              <a:rPr lang="en-IN" sz="2400" dirty="0" smtClean="0"/>
              <a:t>1607 </a:t>
            </a:r>
            <a:r>
              <a:rPr lang="en-IN" sz="2400" dirty="0" smtClean="0">
                <a:latin typeface="Comic Sans MS" panose="030F0702030302020204" pitchFamily="66" charset="0"/>
              </a:rPr>
              <a:t>he invented Thermometer, consist </a:t>
            </a:r>
            <a:r>
              <a:rPr lang="en-IN" sz="2400" dirty="0">
                <a:latin typeface="Comic Sans MS" panose="030F0702030302020204" pitchFamily="66" charset="0"/>
              </a:rPr>
              <a:t>of gas inside of a glass bulb to move water in an attached tube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4762" y="0"/>
            <a:ext cx="609600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His Inventions </a:t>
            </a:r>
            <a:r>
              <a:rPr lang="en-IN" sz="2800" b="1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Innovations</a:t>
            </a:r>
            <a:endParaRPr lang="en-IN" sz="2000" b="1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74" y="1362907"/>
            <a:ext cx="3666293" cy="36662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587872" y="544720"/>
            <a:ext cx="2489785" cy="528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Thermometer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165" y="1397539"/>
            <a:ext cx="3717781" cy="371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9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5746" y="136787"/>
            <a:ext cx="3782289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Pendulum</a:t>
            </a:r>
            <a:endParaRPr lang="e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anose="04040505050A0202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581" y="471055"/>
            <a:ext cx="3027570" cy="4541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84" y="1205346"/>
            <a:ext cx="5140887" cy="3440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413164" y="4730585"/>
            <a:ext cx="9767455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1602 Invented Pendulum Clock</a:t>
            </a:r>
            <a:endParaRPr lang="en-IN" sz="2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later created a new design for a pendulum clock in 1641 but </a:t>
            </a:r>
            <a:r>
              <a:rPr lang="en-IN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could not complete it. </a:t>
            </a:r>
            <a:endParaRPr lang="en-IN" sz="2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26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5984" y="138546"/>
            <a:ext cx="39552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Telescope</a:t>
            </a:r>
            <a:endParaRPr lang="en-IN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anose="04040505050A0202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420" y="1175266"/>
            <a:ext cx="577018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Though </a:t>
            </a:r>
            <a:r>
              <a:rPr lang="en-IN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Galielo</a:t>
            </a:r>
            <a:r>
              <a:rPr lang="en-IN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did not invent the telescope, (Dutch opticians Hans </a:t>
            </a:r>
            <a:r>
              <a:rPr lang="en-IN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Lipperhey</a:t>
            </a:r>
            <a:r>
              <a:rPr lang="en-IN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invented it), but he improved upon it.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But in 1609 he constructed his own telescope with 9 pixel power </a:t>
            </a:r>
            <a:r>
              <a:rPr lang="en-IN" sz="2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and later he </a:t>
            </a:r>
            <a:r>
              <a:rPr lang="en-IN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improve it to 32 pixel power.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With the help of his telescope he discovered many new stars.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Four Jupiter’s satellites and Milky way which consisted of a large number of stars.</a:t>
            </a:r>
            <a:endParaRPr lang="en-IN" sz="2700" dirty="0">
              <a:solidFill>
                <a:srgbClr val="00206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54" y="1454729"/>
            <a:ext cx="5841877" cy="462258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9321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5581" y="439423"/>
            <a:ext cx="2416347" cy="768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Compass</a:t>
            </a:r>
          </a:p>
        </p:txBody>
      </p:sp>
      <p:sp>
        <p:nvSpPr>
          <p:cNvPr id="3" name="Rectangle 2"/>
          <p:cNvSpPr/>
          <p:nvPr/>
        </p:nvSpPr>
        <p:spPr>
          <a:xfrm>
            <a:off x="429491" y="1554264"/>
            <a:ext cx="67333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in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1596 he built compass used for aiming cannonballs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invented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and improved a Geometric and Military Compass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it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was adopted for civilian use in land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surveying.</a:t>
            </a:r>
            <a:endParaRPr lang="en-IN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2309"/>
            <a:ext cx="4621572" cy="59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1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45993"/>
            <a:ext cx="11526982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Contribution to </a:t>
            </a:r>
            <a:r>
              <a:rPr lang="en-IN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Astronomy</a:t>
            </a:r>
          </a:p>
          <a:p>
            <a:endParaRPr lang="en-IN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During 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his period Aristotle's ideas of the </a:t>
            </a:r>
            <a:r>
              <a:rPr lang="en-IN" sz="33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Geocentric theory 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followed by the </a:t>
            </a: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Greek astronomers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between 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1510 -1514 he wrote on essay where he introduced his new idea of Heliocentric Theory.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Pythagoras </a:t>
            </a:r>
            <a:r>
              <a:rPr lang="en-IN" sz="3300" dirty="0">
                <a:solidFill>
                  <a:srgbClr val="002060"/>
                </a:solidFill>
                <a:latin typeface="Comic Sans MS" panose="030F0702030302020204" pitchFamily="66" charset="0"/>
              </a:rPr>
              <a:t>and Copernicus supported the theory of Heliocentric Theory or Sun centred theory</a:t>
            </a:r>
            <a:r>
              <a:rPr lang="en-IN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Initially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his theory of Heliocentric was not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accepted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but later it was followed and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recognized.</a:t>
            </a:r>
            <a:endParaRPr lang="en-IN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IN" sz="3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3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" y="124691"/>
            <a:ext cx="11928765" cy="673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42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183215"/>
            <a:ext cx="1167938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His major 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 1. </a:t>
            </a: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“</a:t>
            </a:r>
            <a:r>
              <a:rPr lang="en-IN" sz="3400" i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Commentariolus</a:t>
            </a: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”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(Little Commentary) in 1514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 2.  </a:t>
            </a: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“</a:t>
            </a:r>
            <a:r>
              <a:rPr lang="en-IN" sz="34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On </a:t>
            </a:r>
            <a:r>
              <a:rPr lang="en-IN" sz="3400" i="1" dirty="0">
                <a:solidFill>
                  <a:srgbClr val="002060"/>
                </a:solidFill>
                <a:latin typeface="Comic Sans MS" panose="030F0702030302020204" pitchFamily="66" charset="0"/>
              </a:rPr>
              <a:t>the Revolutions of Heavenly </a:t>
            </a:r>
            <a:r>
              <a:rPr lang="en-IN" sz="34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Spheres”.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it was the enlarged versions of little </a:t>
            </a: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commentary.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It was published after his death.</a:t>
            </a:r>
            <a:endParaRPr lang="en-IN" sz="3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it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consists of six divisions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. Trigonometry and </a:t>
            </a: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catalogue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of </a:t>
            </a: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stars (777 nos.)</a:t>
            </a:r>
            <a:endParaRPr lang="en-IN" sz="3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ii. 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about eclipses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iii. motions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of sun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iv. movement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of moon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v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and vi deals about planets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Roman </a:t>
            </a:r>
            <a:r>
              <a:rPr lang="en-IN" sz="3400" dirty="0">
                <a:solidFill>
                  <a:srgbClr val="002060"/>
                </a:solidFill>
                <a:latin typeface="Comic Sans MS" panose="030F0702030302020204" pitchFamily="66" charset="0"/>
              </a:rPr>
              <a:t>Catholic banned this book till </a:t>
            </a:r>
            <a:r>
              <a:rPr lang="en-IN" sz="3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1758</a:t>
            </a:r>
            <a:endParaRPr lang="en-IN" sz="3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9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628" y="232494"/>
            <a:ext cx="119052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66"/>
              </a:buClr>
              <a:buSzPct val="75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he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argued, all the planets revolved around the Sun, therefore the </a:t>
            </a:r>
            <a:r>
              <a:rPr lang="en-IN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Sun is the centre of the Solar System.</a:t>
            </a:r>
          </a:p>
          <a:p>
            <a:pPr marL="571500" indent="-571500">
              <a:buClr>
                <a:srgbClr val="FF0066"/>
              </a:buClr>
              <a:buSzPct val="75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argued Earth is </a:t>
            </a:r>
            <a:r>
              <a:rPr lang="en-IN" sz="36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not centre of </a:t>
            </a:r>
            <a:r>
              <a:rPr lang="en-IN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the universe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571500" indent="-571500">
              <a:buClr>
                <a:srgbClr val="FF0066"/>
              </a:buClr>
              <a:buSzPct val="75000"/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discovered that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Earth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moves in two ways</a:t>
            </a:r>
          </a:p>
          <a:p>
            <a:pPr marL="571500" indent="-571500">
              <a:buClr>
                <a:srgbClr val="FF0066"/>
              </a:buClr>
              <a:buSzPct val="75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1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IN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it rotates on an own axis (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period - 1 day)</a:t>
            </a:r>
          </a:p>
          <a:p>
            <a:pPr marL="571500" indent="-571500">
              <a:buClr>
                <a:srgbClr val="FF0066"/>
              </a:buClr>
              <a:buSzPct val="75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IN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it </a:t>
            </a:r>
            <a:r>
              <a:rPr lang="en-IN" sz="36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revolves </a:t>
            </a:r>
            <a:r>
              <a:rPr lang="en-IN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(orbit) around the Sun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(period 1 year)</a:t>
            </a:r>
          </a:p>
          <a:p>
            <a:pPr marL="571500" indent="-571500">
              <a:buClr>
                <a:srgbClr val="FF0066"/>
              </a:buClr>
              <a:buSzPct val="75000"/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he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discovered the </a:t>
            </a:r>
            <a:r>
              <a:rPr lang="en-IN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ideas of gravity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(15th c. itself) before Newton who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discovered during the 16th 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C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571500" indent="-571500">
              <a:buClr>
                <a:srgbClr val="FF0066"/>
              </a:buClr>
              <a:buSzPct val="75000"/>
              <a:buFont typeface="Wingdings" panose="05000000000000000000" pitchFamily="2" charset="2"/>
              <a:buChar char="Ø"/>
            </a:pP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died on 24th may 1543 at </a:t>
            </a:r>
            <a:r>
              <a:rPr lang="en-IN" sz="36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Frombork</a:t>
            </a:r>
            <a:r>
              <a:rPr lang="en-IN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in Poland at the age of </a:t>
            </a:r>
            <a:r>
              <a:rPr lang="en-IN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70</a:t>
            </a:r>
            <a:endParaRPr lang="en-IN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91731" y="250789"/>
            <a:ext cx="457641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 err="1" smtClean="0">
                <a:solidFill>
                  <a:srgbClr val="00B0F0"/>
                </a:solidFill>
                <a:latin typeface="Colonna MT" panose="04020805060202030203" pitchFamily="82" charset="0"/>
              </a:rPr>
              <a:t>Tycho</a:t>
            </a:r>
            <a:r>
              <a:rPr lang="en-US" altLang="en-US" sz="4400" b="1" dirty="0" smtClean="0">
                <a:solidFill>
                  <a:srgbClr val="00B0F0"/>
                </a:solidFill>
                <a:latin typeface="Colonna MT" panose="04020805060202030203" pitchFamily="82" charset="0"/>
              </a:rPr>
              <a:t> Brahe</a:t>
            </a:r>
          </a:p>
          <a:p>
            <a:pPr algn="ctr"/>
            <a:r>
              <a:rPr lang="en-US" altLang="en-US" sz="3200" b="1" dirty="0" smtClean="0">
                <a:solidFill>
                  <a:srgbClr val="00B0F0"/>
                </a:solidFill>
                <a:latin typeface="Colonna MT" panose="04020805060202030203" pitchFamily="82" charset="0"/>
              </a:rPr>
              <a:t> (1546 – 1601) </a:t>
            </a:r>
            <a:endParaRPr lang="en-IN" sz="3200" b="1" dirty="0">
              <a:solidFill>
                <a:srgbClr val="00B0F0"/>
              </a:solidFill>
              <a:latin typeface="Colonna MT" panose="04020805060202030203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574228"/>
            <a:ext cx="79386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Prominent </a:t>
            </a:r>
            <a:r>
              <a:rPr lang="en-IN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Danish </a:t>
            </a:r>
            <a:r>
              <a:rPr lang="en-IN" sz="32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Astronomer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16th 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century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He made a huge number of </a:t>
            </a:r>
            <a:r>
              <a:rPr lang="en-IN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observations of the Stars and planets 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without support of a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telescope,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was very </a:t>
            </a:r>
            <a:r>
              <a:rPr lang="en-IN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accurate in his measurements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IN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145" y="756314"/>
            <a:ext cx="3519055" cy="522526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084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255" y="262806"/>
            <a:ext cx="1191490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3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Early Life: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Born December 14, 1546 at </a:t>
            </a:r>
            <a:r>
              <a:rPr lang="en-US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Knud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Strup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in </a:t>
            </a:r>
            <a:r>
              <a:rPr lang="en-US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Skane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Denmark.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Son of Otto Brahe and </a:t>
            </a:r>
            <a:r>
              <a:rPr lang="en-US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Beate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Bille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Father was nobleman and governor in the Court of Denmark.</a:t>
            </a:r>
            <a:endParaRPr lang="en-US" altLang="en-US" sz="33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Kidnapped by his uncle J</a:t>
            </a:r>
            <a:r>
              <a:rPr lang="en-US" altLang="en-US" sz="3300" dirty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rgen Brahe (Brother of Otto)</a:t>
            </a:r>
            <a:r>
              <a:rPr lang="en-IN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According to one account, Otto and </a:t>
            </a:r>
            <a:r>
              <a:rPr lang="en-IN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Beate</a:t>
            </a:r>
            <a:r>
              <a:rPr lang="en-IN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promised Jorgen their first son, but changed their minds.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J</a:t>
            </a:r>
            <a:r>
              <a:rPr lang="en-US" altLang="en-US" sz="3300" dirty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rgen kidnapped </a:t>
            </a:r>
            <a:r>
              <a:rPr lang="en-US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Tycho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after 1 year, while </a:t>
            </a:r>
            <a:r>
              <a:rPr lang="en-US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Beate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was pregnant with their second.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 all of the accounts, Uncle J</a:t>
            </a:r>
            <a:r>
              <a:rPr lang="en-US" altLang="en-US" sz="3300" dirty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rgen illegally took </a:t>
            </a:r>
            <a:r>
              <a:rPr lang="en-US" altLang="en-US" sz="33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Tycho</a:t>
            </a:r>
            <a:r>
              <a:rPr lang="en-US" altLang="en-US" sz="33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en-IN" sz="33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3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76" y="279921"/>
            <a:ext cx="1192876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Contribution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studied about Stars and published a book called </a:t>
            </a:r>
            <a:r>
              <a:rPr lang="en-IN" sz="2800" i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'De </a:t>
            </a:r>
            <a:r>
              <a:rPr lang="en-IN" sz="2800" i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Nova Stella'</a:t>
            </a:r>
            <a:r>
              <a:rPr lang="en-IN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en-IN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On the New Star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) in 1573.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proved 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that stars were beyond the moon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Earth </a:t>
            </a:r>
            <a:r>
              <a:rPr lang="en-IN" sz="28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stationary 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and Planets </a:t>
            </a:r>
            <a:r>
              <a:rPr lang="en-IN" sz="28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rotates 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around Sun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More then 20 years </a:t>
            </a:r>
            <a:r>
              <a:rPr lang="en-IN" sz="28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he worked at </a:t>
            </a:r>
            <a:r>
              <a:rPr lang="en-IN" sz="2800" u="sng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Uraniborg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as </a:t>
            </a:r>
            <a:r>
              <a:rPr lang="en-IN" sz="28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collecting observations of the positions and motions of the planets and the stars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 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1597 series of disputes with the inhabitants of the island he was forced to leave 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from </a:t>
            </a:r>
            <a:r>
              <a:rPr lang="en-IN" sz="28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Uraniburg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then he moved towards 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Prague 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and finally settled the island </a:t>
            </a:r>
            <a:r>
              <a:rPr lang="en-IN" sz="28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Ven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in Sweden </a:t>
            </a:r>
            <a:r>
              <a:rPr lang="en-IN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in 1599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On 24</a:t>
            </a:r>
            <a:r>
              <a:rPr lang="en-IN" sz="2800" baseline="30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IN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October 1601 he passed.</a:t>
            </a:r>
            <a:endParaRPr lang="en-IN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7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1448</Words>
  <Application>Microsoft Office PowerPoint</Application>
  <PresentationFormat>Widescreen</PresentationFormat>
  <Paragraphs>133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Book Antiqua</vt:lpstr>
      <vt:lpstr>Calibri</vt:lpstr>
      <vt:lpstr>Calibri Light</vt:lpstr>
      <vt:lpstr>Colonna MT</vt:lpstr>
      <vt:lpstr>Comic Sans MS</vt:lpstr>
      <vt:lpstr>Harrington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SMJishnu</dc:creator>
  <cp:lastModifiedBy>SMJishnu</cp:lastModifiedBy>
  <cp:revision>130</cp:revision>
  <dcterms:created xsi:type="dcterms:W3CDTF">2018-08-12T04:09:35Z</dcterms:created>
  <dcterms:modified xsi:type="dcterms:W3CDTF">2018-08-14T11:14:23Z</dcterms:modified>
</cp:coreProperties>
</file>